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7" r:id="rId2"/>
    <p:sldId id="316" r:id="rId3"/>
    <p:sldId id="318" r:id="rId4"/>
    <p:sldId id="324" r:id="rId5"/>
    <p:sldId id="319" r:id="rId6"/>
    <p:sldId id="321" r:id="rId7"/>
    <p:sldId id="320" r:id="rId8"/>
    <p:sldId id="322" r:id="rId9"/>
    <p:sldId id="323" r:id="rId10"/>
    <p:sldId id="280" r:id="rId11"/>
    <p:sldId id="284" r:id="rId12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169" userDrawn="1">
          <p15:clr>
            <a:srgbClr val="A4A3A4"/>
          </p15:clr>
        </p15:guide>
        <p15:guide id="8" pos="2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rol" initials="s" lastIdx="2" clrIdx="0">
    <p:extLst>
      <p:ext uri="{19B8F6BF-5375-455C-9EA6-DF929625EA0E}">
        <p15:presenceInfo xmlns:p15="http://schemas.microsoft.com/office/powerpoint/2012/main" userId="2e4b925f8cb383ff" providerId="Windows Live"/>
      </p:ext>
    </p:extLst>
  </p:cmAuthor>
  <p:cmAuthor id="2" name="aspychalska" initials="a" lastIdx="0" clrIdx="1">
    <p:extLst>
      <p:ext uri="{19B8F6BF-5375-455C-9EA6-DF929625EA0E}">
        <p15:presenceInfo xmlns:p15="http://schemas.microsoft.com/office/powerpoint/2012/main" userId="aspychal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198"/>
    <a:srgbClr val="002564"/>
    <a:srgbClr val="1694FF"/>
    <a:srgbClr val="194ABF"/>
    <a:srgbClr val="000000"/>
    <a:srgbClr val="002364"/>
    <a:srgbClr val="1C50C3"/>
    <a:srgbClr val="002662"/>
    <a:srgbClr val="002164"/>
    <a:srgbClr val="1B4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2958"/>
        <p:guide orient="horz" pos="758"/>
        <p:guide pos="5534"/>
        <p:guide pos="158"/>
        <p:guide orient="horz" pos="577"/>
        <p:guide orient="horz" pos="169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675B-A80A-4AFB-8B61-07F8006B645C}" type="datetimeFigureOut">
              <a:rPr lang="pl-PL" smtClean="0"/>
              <a:t>2018-08-29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AF020-3D18-4E4B-B1B1-4F186C175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09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AF020-3D18-4E4B-B1B1-4F186C17506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54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345A-15D1-4FAF-BFAD-24BCBDA78189}" type="datetimeFigureOut">
              <a:rPr lang="pl-PL" smtClean="0"/>
              <a:pPr/>
              <a:t>2018-08-29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4C6C-47F2-4741-86DA-4B233CF1EE3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log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1191" y="222065"/>
            <a:ext cx="2421289" cy="954657"/>
          </a:xfrm>
          <a:prstGeom prst="rect">
            <a:avLst/>
          </a:prstGeom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251520" y="267494"/>
            <a:ext cx="461467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itchFamily="34" charset="0"/>
                <a:ea typeface="+mn-ea"/>
                <a:cs typeface="Lato Black" pitchFamily="34" charset="0"/>
              </a:rPr>
              <a:t/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itchFamily="34" charset="0"/>
                <a:ea typeface="+mn-ea"/>
                <a:cs typeface="Lato Black" pitchFamily="34" charset="0"/>
              </a:rPr>
            </a:b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2662"/>
              </a:solidFill>
              <a:effectLst/>
              <a:uLnTx/>
              <a:uFillTx/>
              <a:latin typeface="Lato" pitchFamily="34" charset="0"/>
              <a:ea typeface="+mn-ea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E143174-359A-4FAC-BA0A-B3FA3ED8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03" y="1599369"/>
            <a:ext cx="4247422" cy="28124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pl-PL" sz="2800" dirty="0">
                <a:solidFill>
                  <a:srgbClr val="16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PŁATNOŚCI BEZGOTÓWKOWE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2800" dirty="0">
                <a:solidFill>
                  <a:srgbClr val="16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2800" dirty="0">
                <a:solidFill>
                  <a:srgbClr val="16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WYGODNE I BEZPIECZNE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sz="2800" dirty="0">
                <a:solidFill>
                  <a:srgbClr val="16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KLIENTÓW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96713D0-02B2-47A1-B3EF-E921FDF26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56" t="12008" r="40740"/>
          <a:stretch/>
        </p:blipFill>
        <p:spPr>
          <a:xfrm>
            <a:off x="600294" y="1033063"/>
            <a:ext cx="3169628" cy="372580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647674EC-4F8E-4F18-950A-15DD8183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816" y="343578"/>
            <a:ext cx="2140528" cy="7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CO OTRZYMA PRZEDSIĘBIORCA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OD FUNDACJI </a:t>
            </a:r>
            <a:r>
              <a:rPr lang="pl-PL" sz="1600" b="1" dirty="0">
                <a:solidFill>
                  <a:srgbClr val="002564"/>
                </a:solidFill>
                <a:latin typeface="Lato" pitchFamily="34" charset="0"/>
                <a:cs typeface="Lato" pitchFamily="34" charset="0"/>
              </a:rPr>
              <a:t>POLSKA BEZGOTÓWKOWA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002564"/>
              </a:solidFill>
              <a:effectLst/>
              <a:uLnTx/>
              <a:uFillTx/>
              <a:latin typeface="Lato" pitchFamily="34" charset="0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1094070-B544-4BD6-BD65-E89E2BC47CF9}"/>
              </a:ext>
            </a:extLst>
          </p:cNvPr>
          <p:cNvSpPr txBox="1"/>
          <p:nvPr/>
        </p:nvSpPr>
        <p:spPr>
          <a:xfrm>
            <a:off x="477725" y="1325255"/>
            <a:ext cx="5064333" cy="160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ts val="19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itchFamily="34" charset="0"/>
              <a:buChar char="•"/>
            </a:pP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pokrycie kosztów zakupu/dzierżawy terminala </a:t>
            </a:r>
          </a:p>
          <a:p>
            <a:pPr marL="180000" lvl="0" indent="-180000">
              <a:lnSpc>
                <a:spcPts val="19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itchFamily="34" charset="0"/>
              <a:buChar char="•"/>
            </a:pP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pokrycie miesięcznych kosztów obsługi płatności bezgotówkowych w ciągu 12 m-</a:t>
            </a:r>
            <a:r>
              <a:rPr lang="pl-PL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cy</a:t>
            </a: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 maksymalnie do kwoty zdefiniowanej w Programie  </a:t>
            </a:r>
          </a:p>
          <a:p>
            <a:pPr marL="180000" lvl="0" indent="-180000">
              <a:lnSpc>
                <a:spcPts val="19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itchFamily="34" charset="0"/>
              <a:buChar char="•"/>
            </a:pPr>
            <a:r>
              <a:rPr lang="pl-PL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wsparcie edukacyjne na temat obsługi terminala i systemu płatności bezgotówkowych </a:t>
            </a:r>
          </a:p>
        </p:txBody>
      </p:sp>
      <p:pic>
        <p:nvPicPr>
          <p:cNvPr id="13" name="Picture 2" descr="Podobny obraz">
            <a:extLst>
              <a:ext uri="{FF2B5EF4-FFF2-40B4-BE49-F238E27FC236}">
                <a16:creationId xmlns:a16="http://schemas.microsoft.com/office/drawing/2014/main" xmlns="" id="{A47C59C2-1D5E-4674-BE9D-D9476103D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0" y="3404225"/>
            <a:ext cx="622570" cy="6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Znalezione obrazy dla zapytania credit card icon png">
            <a:extLst>
              <a:ext uri="{FF2B5EF4-FFF2-40B4-BE49-F238E27FC236}">
                <a16:creationId xmlns:a16="http://schemas.microsoft.com/office/drawing/2014/main" xmlns="" id="{646880BB-2D58-45D3-8B8A-416E9DAC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78" y="3425634"/>
            <a:ext cx="509469" cy="5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nalezione obrazy dla zapytania business icon png">
            <a:extLst>
              <a:ext uri="{FF2B5EF4-FFF2-40B4-BE49-F238E27FC236}">
                <a16:creationId xmlns:a16="http://schemas.microsoft.com/office/drawing/2014/main" xmlns="" id="{B4C780B0-6572-4ADF-A475-DAAC0679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43722"/>
            <a:ext cx="559478" cy="5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78B801E-E3A0-4043-866D-4D46983F44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07325"/>
            <a:ext cx="2322645" cy="3483968"/>
          </a:xfrm>
          <a:prstGeom prst="rect">
            <a:avLst/>
          </a:prstGeom>
        </p:spPr>
      </p:pic>
      <p:pic>
        <p:nvPicPr>
          <p:cNvPr id="22" name="Obraz 21" descr="logo_02.jpg">
            <a:extLst>
              <a:ext uri="{FF2B5EF4-FFF2-40B4-BE49-F238E27FC236}">
                <a16:creationId xmlns:a16="http://schemas.microsoft.com/office/drawing/2014/main" xmlns="" id="{96D6ED68-5851-49DB-AE70-6F4AC82FFDE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1528" y="256897"/>
            <a:ext cx="1929346" cy="76069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F1DC8136-E94D-49C4-9CDA-EC88F9DB1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657" y="300573"/>
            <a:ext cx="178715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2771800" cy="5143500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627784" y="0"/>
            <a:ext cx="2016224" cy="5143500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499992" y="0"/>
            <a:ext cx="1728192" cy="5143500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6228184" y="0"/>
            <a:ext cx="2915816" cy="5143500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425009"/>
            <a:ext cx="2520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Fundacja Polska Bezgotówkowa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ul. Marszałkowska 142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Warszawa 00-061</a:t>
            </a:r>
          </a:p>
          <a:p>
            <a:pPr>
              <a:lnSpc>
                <a:spcPct val="150000"/>
              </a:lnSpc>
            </a:pPr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r>
              <a:rPr lang="pl-PL" sz="1200" b="1" dirty="0" err="1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www.polskabezgotowkowa.pl</a:t>
            </a:r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A5B8A17E-0182-4698-8C87-363DBCA9E94D}"/>
              </a:ext>
            </a:extLst>
          </p:cNvPr>
          <p:cNvSpPr txBox="1"/>
          <p:nvPr/>
        </p:nvSpPr>
        <p:spPr>
          <a:xfrm>
            <a:off x="6372200" y="332676"/>
            <a:ext cx="27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Krajowy Związek Banków Spółdzielczych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ul. T. Boya-Żeleńskiego 6/22-23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Warszawa 00-621</a:t>
            </a:r>
          </a:p>
          <a:p>
            <a:pPr>
              <a:lnSpc>
                <a:spcPct val="150000"/>
              </a:lnSpc>
            </a:pPr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endParaRPr lang="pl-PL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  <a:p>
            <a:r>
              <a:rPr lang="pl-PL" sz="1200" b="1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www.kzbs.pl</a:t>
            </a:r>
          </a:p>
        </p:txBody>
      </p:sp>
    </p:spTree>
    <p:extLst>
      <p:ext uri="{BB962C8B-B14F-4D97-AF65-F5344CB8AC3E}">
        <p14:creationId xmlns:p14="http://schemas.microsoft.com/office/powerpoint/2010/main" val="88982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PŁATNOŚCI BEZGOTÓWKOWE TO BEZPIECZEŃSTWO</a:t>
            </a:r>
            <a:b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</a:b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I OSZCZĘDNOŚĆ CZASU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Obraz 24" descr="log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1587" y="0"/>
            <a:ext cx="2427993" cy="95730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1094070-B544-4BD6-BD65-E89E2BC47CF9}"/>
              </a:ext>
            </a:extLst>
          </p:cNvPr>
          <p:cNvSpPr txBox="1"/>
          <p:nvPr/>
        </p:nvSpPr>
        <p:spPr>
          <a:xfrm>
            <a:off x="1155515" y="1455553"/>
            <a:ext cx="4901208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BEZPIECZEŃSTWO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Mniejsza ilość gotówki w portfelu ogranicza ryzyko utraty  środków finansowych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Po zgubieniu karty można ją zablokować, a pieniądze w banku są nadal bezpieczne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77277BA-00CA-46E9-B77D-16EFCCBA4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0" y="1397203"/>
            <a:ext cx="379790" cy="45574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489F6985-A82F-4482-A6FF-E9B0D0A0D74A}"/>
              </a:ext>
            </a:extLst>
          </p:cNvPr>
          <p:cNvSpPr txBox="1"/>
          <p:nvPr/>
        </p:nvSpPr>
        <p:spPr>
          <a:xfrm>
            <a:off x="1155515" y="2878215"/>
            <a:ext cx="4901208" cy="19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OSZCZĘDNOŚĆ CZASU</a:t>
            </a:r>
            <a:b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</a:b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Brak potrzeby czekania na wydanie reszty 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    (często kasjerzy nie mają drobnych do wydania)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Brak konieczności przeliczania, czy mamy wystarczającą ilość gotówki w portfelu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Płatność bezgotówkowa kartą lub telefonem przebiega szybciej </a:t>
            </a:r>
            <a:b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</a:b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i sprawniej co eliminuje kolejki do kas 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F302AB1-A7A3-4F85-9EA1-C95364DE8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0" y="3097598"/>
            <a:ext cx="264396" cy="37806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67349C76-1253-4B9C-898A-68220ECB9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852274"/>
            <a:ext cx="2774800" cy="223103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E0AF86EE-03E5-4926-9DC5-51D515C1F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26" y="915565"/>
            <a:ext cx="2140528" cy="7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PŁATNOŚCI BEZGOTÓWKOWE SĄ WYGODNE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dirty="0">
              <a:solidFill>
                <a:srgbClr val="1694FF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Obraz 24" descr="log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225" y="127603"/>
            <a:ext cx="1998503" cy="787963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879BF2F2-39E8-4D88-80FC-38B0FBDECA34}"/>
              </a:ext>
            </a:extLst>
          </p:cNvPr>
          <p:cNvSpPr txBox="1"/>
          <p:nvPr/>
        </p:nvSpPr>
        <p:spPr>
          <a:xfrm>
            <a:off x="1159456" y="1405747"/>
            <a:ext cx="4780696" cy="2741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WYGODA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Transakcje bezgotówkowe są szybsze i wygodniejsze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Nie czekasz na przeliczenie drobnych przez kasjera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Sam nie musisz przeliczać i sprawdzać wydanej reszty</a:t>
            </a:r>
          </a:p>
          <a:p>
            <a:pPr marL="180000" lvl="1" indent="-18000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Portfel wypchany gotówką jest ciężki i niewygodny – karta nie zajmuje dużo miejsca </a:t>
            </a: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  <a:sym typeface="Wingdings" panose="05000000000000000000" pitchFamily="2" charset="2"/>
              </a:rPr>
              <a:t></a:t>
            </a:r>
          </a:p>
          <a:p>
            <a:pPr marL="180000" lvl="1" indent="-18000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Przed wyjściem do sklepu nie musisz zastanawiać się ile pieniędzy będziesz potrzebować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Coraz więcej sklepów i punktów usługowych akceptuje płatności kartą lub telefonem – transakcja przebiega szybciej i sprawniej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Masz kontrolę swoich wydatków – wszystkie transakcje dokonane kartą są widoczne w systemie bankowości internetowej</a:t>
            </a:r>
            <a:b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</a:b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827B81A-8F24-47C8-96F1-C86589C0A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5" y="1308703"/>
            <a:ext cx="612003" cy="45574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DC22F31-70C0-49BB-B9D9-8DEF1DF82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76" y="1245838"/>
            <a:ext cx="2438400" cy="363016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270FC1B-8969-4F25-A34B-563AE5919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321" y="273636"/>
            <a:ext cx="1604710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8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E43AFC-D6AD-4860-A852-B167976D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20" y="1339539"/>
            <a:ext cx="4833756" cy="320687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500"/>
              </a:spcBef>
              <a:buClr>
                <a:srgbClr val="25C198"/>
              </a:buClr>
              <a:buNone/>
            </a:pPr>
            <a:r>
              <a:rPr lang="pl-PL" sz="8000" dirty="0">
                <a:solidFill>
                  <a:srgbClr val="25C198"/>
                </a:solidFill>
                <a:latin typeface="Lato" pitchFamily="34" charset="0"/>
                <a:cs typeface="Lato" pitchFamily="34" charset="0"/>
              </a:rPr>
              <a:t>BEZGOTÓWKOWO ZAPŁACISZ JUŻ :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endParaRPr lang="pl-PL" sz="7400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 większości sklepów 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na straganie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 pociągu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u fryzjera i kosmetyczki 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 placówkach Poczty Polskiej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 ponad 500 urzędach w całym kraju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mandat u policjanta</a:t>
            </a:r>
          </a:p>
          <a:p>
            <a:pPr marL="180000" indent="-180000">
              <a:spcBef>
                <a:spcPts val="500"/>
              </a:spcBef>
              <a:buClr>
                <a:srgbClr val="25C198"/>
              </a:buClr>
            </a:pPr>
            <a:r>
              <a:rPr lang="pl-PL" sz="74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a nawet w niektórych kościołach 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98E1C4F3-70AB-4792-94FF-B1531B5C6791}"/>
              </a:ext>
            </a:extLst>
          </p:cNvPr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PŁATNOŚCI BEZGOTÓWKOWE CORAZ BARDZIEJ POWSZECHNE !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3832736-CED4-497C-BD06-0DEA835C4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74" y="3225840"/>
            <a:ext cx="3104406" cy="165016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5D521DDC-7927-40FB-879D-F3980E0E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374" y="1339539"/>
            <a:ext cx="3104406" cy="1759457"/>
          </a:xfrm>
          <a:prstGeom prst="rect">
            <a:avLst/>
          </a:prstGeom>
        </p:spPr>
      </p:pic>
      <p:pic>
        <p:nvPicPr>
          <p:cNvPr id="8" name="Obraz 7" descr="logo_02.jpg">
            <a:extLst>
              <a:ext uri="{FF2B5EF4-FFF2-40B4-BE49-F238E27FC236}">
                <a16:creationId xmlns:a16="http://schemas.microsoft.com/office/drawing/2014/main" xmlns="" id="{520DE671-747C-4120-BD7E-77208650DC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807" y="230550"/>
            <a:ext cx="1998503" cy="78796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5F6AD48-FC20-4500-A570-9211FABFB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97" y="300573"/>
            <a:ext cx="1604710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log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5361"/>
            <a:ext cx="2548671" cy="1004881"/>
          </a:xfrm>
          <a:prstGeom prst="rect">
            <a:avLst/>
          </a:prstGeom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251520" y="267494"/>
            <a:ext cx="461467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itchFamily="34" charset="0"/>
                <a:ea typeface="+mn-ea"/>
                <a:cs typeface="Lato Black" pitchFamily="34" charset="0"/>
              </a:rPr>
              <a:t/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itchFamily="34" charset="0"/>
                <a:ea typeface="+mn-ea"/>
                <a:cs typeface="Lato Black" pitchFamily="34" charset="0"/>
              </a:rPr>
            </a:b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2662"/>
              </a:solidFill>
              <a:effectLst/>
              <a:uLnTx/>
              <a:uFillTx/>
              <a:latin typeface="Lato" pitchFamily="34" charset="0"/>
              <a:ea typeface="+mn-ea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E143174-359A-4FAC-BA0A-B3FA3ED8D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516" y="1290161"/>
            <a:ext cx="4226202" cy="303106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pl-PL" dirty="0">
                <a:solidFill>
                  <a:srgbClr val="25C1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PRZYJMOWANIE PŁATNOŚCI BEZGOTÓWKOWYCH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dirty="0">
                <a:solidFill>
                  <a:srgbClr val="25C1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 KORZYSTNE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pl-PL" dirty="0">
                <a:solidFill>
                  <a:srgbClr val="25C19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PRZEDSIĘBIORCÓW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9669950-4CCF-42CA-9D57-805904816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3" r="44566"/>
          <a:stretch/>
        </p:blipFill>
        <p:spPr>
          <a:xfrm>
            <a:off x="429280" y="915988"/>
            <a:ext cx="2784010" cy="382678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D31E163-3CCE-45B7-9A08-6A73CEB37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75" y="278663"/>
            <a:ext cx="1787147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6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560357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694FF"/>
                </a:solidFill>
                <a:effectLst/>
                <a:uLnTx/>
                <a:uFillTx/>
                <a:latin typeface="Lato" pitchFamily="34" charset="0"/>
                <a:ea typeface="+mn-ea"/>
                <a:cs typeface="Lato" pitchFamily="34" charset="0"/>
              </a:rPr>
              <a:t>PRZYJMOWANIE PŁATNOŚCI </a:t>
            </a: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BEZGOTÓWKOWYCH</a:t>
            </a:r>
            <a:b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694FF"/>
                </a:solidFill>
                <a:effectLst/>
                <a:uLnTx/>
                <a:uFillTx/>
                <a:latin typeface="Lato" pitchFamily="34" charset="0"/>
                <a:ea typeface="+mn-ea"/>
                <a:cs typeface="Lato" pitchFamily="34" charset="0"/>
              </a:rPr>
              <a:t>TO WZROST LICZBY KLIENTÓW I ICH ZADOWOLENIA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002662"/>
              </a:solidFill>
              <a:effectLst/>
              <a:uLnTx/>
              <a:uFillTx/>
              <a:latin typeface="Lato" pitchFamily="34" charset="0"/>
              <a:ea typeface="+mn-ea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57FC76D-8405-4089-B28F-CC1EF63F7A59}"/>
              </a:ext>
            </a:extLst>
          </p:cNvPr>
          <p:cNvSpPr txBox="1"/>
          <p:nvPr/>
        </p:nvSpPr>
        <p:spPr>
          <a:xfrm>
            <a:off x="1326976" y="1531390"/>
            <a:ext cx="4621140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ZADOWOLENI KLIENCI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Większość Polaków korzysta z kart płatniczych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Według konsumentów płatności kartą lub telefonem są szybsze i wygodniejsze, szczególnie płatności zbliżeniowe</a:t>
            </a: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ADF26C6-F5E1-4DC6-BD42-E414D9027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" y="1358294"/>
            <a:ext cx="556836" cy="41466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67D52CCF-79EC-4B7B-9C7C-C524C896A67D}"/>
              </a:ext>
            </a:extLst>
          </p:cNvPr>
          <p:cNvSpPr txBox="1"/>
          <p:nvPr/>
        </p:nvSpPr>
        <p:spPr>
          <a:xfrm>
            <a:off x="1326976" y="2988799"/>
            <a:ext cx="462114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WZROST LICZBY KLIENTÓW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Klienci chętniej korzystają ze sklepów i punktów usługowych, w których można płacić kartą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Posiadając terminal przedsiębiorca zyskuje nowych klientów, którzy tę metodę uznają za bardziej wygodną</a:t>
            </a: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7AA81DC-5A13-45A5-9297-F077FC3FF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" y="2881012"/>
            <a:ext cx="556836" cy="42342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2DE5222-64F0-468A-A1FA-B2B80CAA6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58" r="26185"/>
          <a:stretch/>
        </p:blipFill>
        <p:spPr>
          <a:xfrm>
            <a:off x="5962473" y="1351314"/>
            <a:ext cx="2822279" cy="3112174"/>
          </a:xfrm>
          <a:prstGeom prst="rect">
            <a:avLst/>
          </a:prstGeom>
        </p:spPr>
      </p:pic>
      <p:pic>
        <p:nvPicPr>
          <p:cNvPr id="13" name="Obraz 12" descr="logo_02.jpg">
            <a:extLst>
              <a:ext uri="{FF2B5EF4-FFF2-40B4-BE49-F238E27FC236}">
                <a16:creationId xmlns:a16="http://schemas.microsoft.com/office/drawing/2014/main" xmlns="" id="{CB6CCFCD-851B-472D-A6A2-A0917C9F72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4655" y="222977"/>
            <a:ext cx="1929346" cy="76069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25B358CE-1F23-4C47-8F59-18798BD78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2406" y="294623"/>
            <a:ext cx="1604710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622476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694FF"/>
                </a:solidFill>
                <a:effectLst/>
                <a:uLnTx/>
                <a:uFillTx/>
                <a:latin typeface="Lato" pitchFamily="34" charset="0"/>
                <a:ea typeface="+mn-ea"/>
                <a:cs typeface="Lato" pitchFamily="34" charset="0"/>
              </a:rPr>
              <a:t>PRZYJMOWANIE PŁATNOŚCI </a:t>
            </a: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BEZGOTÓWKOWYCH</a:t>
            </a:r>
            <a:b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694FF"/>
                </a:solidFill>
                <a:effectLst/>
                <a:uLnTx/>
                <a:uFillTx/>
                <a:latin typeface="Lato" pitchFamily="34" charset="0"/>
                <a:ea typeface="+mn-ea"/>
                <a:cs typeface="Lato" pitchFamily="34" charset="0"/>
              </a:rPr>
              <a:t>POZWALA OSZCZĘDZAĆ CZAS I DAJE POCZUCIE BEZPIECZEŃSTWA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2662"/>
              </a:solidFill>
              <a:effectLst/>
              <a:uLnTx/>
              <a:uFillTx/>
              <a:latin typeface="Lato" pitchFamily="34" charset="0"/>
              <a:ea typeface="+mn-ea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57FC76D-8405-4089-B28F-CC1EF63F7A59}"/>
              </a:ext>
            </a:extLst>
          </p:cNvPr>
          <p:cNvSpPr txBox="1"/>
          <p:nvPr/>
        </p:nvSpPr>
        <p:spPr>
          <a:xfrm>
            <a:off x="1326976" y="1531390"/>
            <a:ext cx="4621140" cy="12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BEZPIECZEŃSTWO FINANSOWE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Mniejsza ilość gotówki w kasie ogranicza ryzyko kradzieży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Brak ryzyka utraty pieniędzy podczas przewożenia utargu do banku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Większa kontrola nad przychodami</a:t>
            </a: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67D52CCF-79EC-4B7B-9C7C-C524C896A67D}"/>
              </a:ext>
            </a:extLst>
          </p:cNvPr>
          <p:cNvSpPr txBox="1"/>
          <p:nvPr/>
        </p:nvSpPr>
        <p:spPr>
          <a:xfrm>
            <a:off x="1326975" y="2988799"/>
            <a:ext cx="496214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SZYBKOŚĆ I ŁATWOŚĆ OBSŁUGI KLIENTÓW 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Brak konieczności liczenia gotówki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Brak potrzeby wydawania reszty i posiadania drobnych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Pieniądze lądują bezpośrednio na koncie przedsiębiorcy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91E7905-1E5F-488D-91ED-E5650141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42" y="1198296"/>
            <a:ext cx="2329483" cy="3491192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5A2C294D-870E-4A11-81B0-C1B2E39AB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4" y="1370962"/>
            <a:ext cx="352448" cy="42293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9B84222C-64DC-4EBD-8787-2A2789FE4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4" y="2833558"/>
            <a:ext cx="286124" cy="529329"/>
          </a:xfrm>
          <a:prstGeom prst="rect">
            <a:avLst/>
          </a:prstGeom>
        </p:spPr>
      </p:pic>
      <p:pic>
        <p:nvPicPr>
          <p:cNvPr id="13" name="Obraz 12" descr="logo_02.jpg">
            <a:extLst>
              <a:ext uri="{FF2B5EF4-FFF2-40B4-BE49-F238E27FC236}">
                <a16:creationId xmlns:a16="http://schemas.microsoft.com/office/drawing/2014/main" xmlns="" id="{2D2E7375-30DE-48B0-8865-E379FB56AF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1528" y="256897"/>
            <a:ext cx="1929346" cy="76069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16F379C2-059C-41FC-B3B6-D68009135B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675" y="333652"/>
            <a:ext cx="1604710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694FF"/>
                </a:solidFill>
                <a:effectLst/>
                <a:uLnTx/>
                <a:uFillTx/>
                <a:latin typeface="Lato" pitchFamily="34" charset="0"/>
                <a:ea typeface="+mn-ea"/>
                <a:cs typeface="Lato" pitchFamily="34" charset="0"/>
              </a:rPr>
              <a:t>PRZYJMOWANIE PŁATNOŚCI </a:t>
            </a:r>
            <a: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  <a:t>BEZGOTÓWKOWYCH</a:t>
            </a:r>
            <a:br>
              <a:rPr lang="pl-PL" sz="1600" b="1" dirty="0">
                <a:solidFill>
                  <a:srgbClr val="1694FF"/>
                </a:solidFill>
                <a:latin typeface="Lato" pitchFamily="34" charset="0"/>
                <a:cs typeface="Lato" pitchFamily="34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694FF"/>
                </a:solidFill>
                <a:effectLst/>
                <a:uLnTx/>
                <a:uFillTx/>
                <a:latin typeface="Lato" pitchFamily="34" charset="0"/>
                <a:ea typeface="+mn-ea"/>
                <a:cs typeface="Lato" pitchFamily="34" charset="0"/>
              </a:rPr>
              <a:t>POMAGA W ROZWOJU FIRMY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002662"/>
              </a:solidFill>
              <a:effectLst/>
              <a:uLnTx/>
              <a:uFillTx/>
              <a:latin typeface="Lato" pitchFamily="34" charset="0"/>
              <a:ea typeface="+mn-ea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57FC76D-8405-4089-B28F-CC1EF63F7A59}"/>
              </a:ext>
            </a:extLst>
          </p:cNvPr>
          <p:cNvSpPr txBox="1"/>
          <p:nvPr/>
        </p:nvSpPr>
        <p:spPr>
          <a:xfrm>
            <a:off x="1326976" y="1531390"/>
            <a:ext cx="462114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WIĘKSZY KOSZYK ZAKUPÓW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Ilość gotówki w portfelu ogranicza swobodę zakupów, ponieważ klient może wydać wyłącznie tyle ile w danym momencie ma w portfelu 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Klienci, którzy płacą kartą lub telefonem mogą wydać więcej</a:t>
            </a: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67D52CCF-79EC-4B7B-9C7C-C524C896A67D}"/>
              </a:ext>
            </a:extLst>
          </p:cNvPr>
          <p:cNvSpPr txBox="1"/>
          <p:nvPr/>
        </p:nvSpPr>
        <p:spPr>
          <a:xfrm>
            <a:off x="1326976" y="2988799"/>
            <a:ext cx="4621140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WIZERUNEK PLACÓWKI NOWOCZESNEJ</a:t>
            </a:r>
          </a:p>
          <a:p>
            <a:pPr marL="0" lvl="1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  <a:latin typeface="Lato" pitchFamily="34" charset="0"/>
              <a:cs typeface="Lato" pitchFamily="34" charset="0"/>
            </a:endParaRP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Wyjście naprzeciw oczekiwaniom klientów, którzy chętnie odwiedzają innowacyjne placówki</a:t>
            </a:r>
          </a:p>
          <a:p>
            <a:pPr marL="171450" lvl="1" indent="-171450">
              <a:lnSpc>
                <a:spcPts val="13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Lato" pitchFamily="34" charset="0"/>
                <a:cs typeface="Lato" pitchFamily="34" charset="0"/>
              </a:rPr>
              <a:t>Podniesienie prestiżu swojej firmy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95B54CEE-B72C-42C7-9140-7E99F464E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5" y="2915531"/>
            <a:ext cx="387201" cy="50474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2D8BBF18-716E-4D94-9A32-8C94D1784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5" y="1396031"/>
            <a:ext cx="529448" cy="41798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6F521F88-908F-4E04-807D-A1485AAF3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53" r="36096"/>
          <a:stretch/>
        </p:blipFill>
        <p:spPr>
          <a:xfrm>
            <a:off x="5925408" y="1203325"/>
            <a:ext cx="2865161" cy="3492500"/>
          </a:xfrm>
          <a:prstGeom prst="rect">
            <a:avLst/>
          </a:prstGeom>
        </p:spPr>
      </p:pic>
      <p:pic>
        <p:nvPicPr>
          <p:cNvPr id="13" name="Obraz 12" descr="logo_02.jpg">
            <a:extLst>
              <a:ext uri="{FF2B5EF4-FFF2-40B4-BE49-F238E27FC236}">
                <a16:creationId xmlns:a16="http://schemas.microsoft.com/office/drawing/2014/main" xmlns="" id="{41CA2A5F-D0ED-4A12-BBA3-DC13DE825F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1528" y="256897"/>
            <a:ext cx="1929346" cy="76069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C5453171-2BA2-4836-ABD2-668D7FB41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818" y="350607"/>
            <a:ext cx="1604710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36579" y="267494"/>
            <a:ext cx="617054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694FF"/>
                </a:solidFill>
                <a:effectLst/>
                <a:uLnTx/>
                <a:uFillTx/>
                <a:latin typeface="Lato" pitchFamily="34" charset="0"/>
                <a:cs typeface="Lato" pitchFamily="34" charset="0"/>
              </a:rPr>
              <a:t>PROGRAM POLSKA BEZGOTÓWKOWA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002564"/>
              </a:solidFill>
              <a:effectLst/>
              <a:uLnTx/>
              <a:uFillTx/>
              <a:latin typeface="Lato" pitchFamily="34" charset="0"/>
              <a:cs typeface="Lato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020022"/>
            <a:ext cx="2771800" cy="123478"/>
          </a:xfrm>
          <a:prstGeom prst="rect">
            <a:avLst/>
          </a:prstGeom>
          <a:solidFill>
            <a:srgbClr val="002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627784" y="5020022"/>
            <a:ext cx="2016224" cy="123478"/>
          </a:xfrm>
          <a:prstGeom prst="rect">
            <a:avLst/>
          </a:prstGeom>
          <a:solidFill>
            <a:srgbClr val="194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499992" y="5020022"/>
            <a:ext cx="1728192" cy="123478"/>
          </a:xfrm>
          <a:prstGeom prst="rect">
            <a:avLst/>
          </a:prstGeom>
          <a:solidFill>
            <a:srgbClr val="16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28184" y="5020022"/>
            <a:ext cx="2915816" cy="123478"/>
          </a:xfrm>
          <a:prstGeom prst="rect">
            <a:avLst/>
          </a:prstGeom>
          <a:solidFill>
            <a:srgbClr val="25C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21094070-B544-4BD6-BD65-E89E2BC47CF9}"/>
              </a:ext>
            </a:extLst>
          </p:cNvPr>
          <p:cNvSpPr txBox="1"/>
          <p:nvPr/>
        </p:nvSpPr>
        <p:spPr>
          <a:xfrm>
            <a:off x="323850" y="1423967"/>
            <a:ext cx="4797351" cy="2577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ts val="19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itchFamily="34" charset="0"/>
              <a:buChar char="•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Program Polska Bezgotówkowa został powołany na mocy porozumienia zawartego przez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Związek Banków Polskich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reprezentujący banki oraz agentów rozliczeniowych,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Ministerstwo Przedsiębiorczości i Technologii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oraz organizacje płatnicze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Visa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 </a:t>
            </a:r>
            <a:b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</a:b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i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Mastercard</a:t>
            </a:r>
          </a:p>
          <a:p>
            <a:pPr marL="180000" lvl="0" indent="-180000">
              <a:lnSpc>
                <a:spcPts val="19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itchFamily="34" charset="0"/>
              <a:buChar char="•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Celem Programu jest zniesienie bariery kosztowej dla  przedsiębiorców w zakresie instalacji terminala płatniczego oraz kosztów jego użytkowania – otrzymują terminal za darmo na  pierwsze 12 miesięcy użytkowania</a:t>
            </a:r>
          </a:p>
          <a:p>
            <a:pPr marL="180000" lvl="0" indent="-180000">
              <a:lnSpc>
                <a:spcPts val="1900"/>
              </a:lnSpc>
              <a:spcBef>
                <a:spcPts val="300"/>
              </a:spcBef>
              <a:buClr>
                <a:srgbClr val="1694FF"/>
              </a:buClr>
              <a:buSzPct val="150000"/>
              <a:buFont typeface="Arial" pitchFamily="34" charset="0"/>
              <a:buChar char="•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Lato" pitchFamily="34" charset="0"/>
              </a:rPr>
              <a:t>Nad realizacją Programu czuwa Fundacja Polska Bezgotówkowa</a:t>
            </a:r>
          </a:p>
        </p:txBody>
      </p:sp>
      <p:pic>
        <p:nvPicPr>
          <p:cNvPr id="22" name="Picture 2" descr="Znalezione obrazy dla zapytania ZWIĄZEK BANKÓW POLSKICH LOGO">
            <a:extLst>
              <a:ext uri="{FF2B5EF4-FFF2-40B4-BE49-F238E27FC236}">
                <a16:creationId xmlns:a16="http://schemas.microsoft.com/office/drawing/2014/main" xmlns="" id="{44F64EFE-7C84-4680-B534-99B3BBEF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28" y="2068877"/>
            <a:ext cx="1248046" cy="4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Znalezione obrazy dla zapytania ministerstwo rozwoju LOGO">
            <a:extLst>
              <a:ext uri="{FF2B5EF4-FFF2-40B4-BE49-F238E27FC236}">
                <a16:creationId xmlns:a16="http://schemas.microsoft.com/office/drawing/2014/main" xmlns="" id="{93CF0707-1F0C-4B1E-AA84-D212F880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03" y="2080206"/>
            <a:ext cx="1292612" cy="4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Podobny obraz">
            <a:extLst>
              <a:ext uri="{FF2B5EF4-FFF2-40B4-BE49-F238E27FC236}">
                <a16:creationId xmlns:a16="http://schemas.microsoft.com/office/drawing/2014/main" xmlns="" id="{F250B5F1-AEDA-4D52-9207-5EFD3E946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73" y="2842782"/>
            <a:ext cx="789142" cy="6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Znalezione obrazy dla zapytania visa LOGO">
            <a:extLst>
              <a:ext uri="{FF2B5EF4-FFF2-40B4-BE49-F238E27FC236}">
                <a16:creationId xmlns:a16="http://schemas.microsoft.com/office/drawing/2014/main" xmlns="" id="{A7F32CA9-BEE5-4632-89CE-7821A3AC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27" y="2927865"/>
            <a:ext cx="1172665" cy="4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Znalezione obrazy dla zapytania komitet agentów rozliczeniowych LOGO">
            <a:extLst>
              <a:ext uri="{FF2B5EF4-FFF2-40B4-BE49-F238E27FC236}">
                <a16:creationId xmlns:a16="http://schemas.microsoft.com/office/drawing/2014/main" xmlns="" id="{B6E8AC6B-E56C-433B-B4A2-EE3658D9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96" y="3833375"/>
            <a:ext cx="1389088" cy="2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31C7ADAF-6900-48B7-B7AA-AA127F9C9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486" y="3859543"/>
            <a:ext cx="1389088" cy="2756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8629D02-236D-48D6-8B1E-F11212B433B0}"/>
              </a:ext>
            </a:extLst>
          </p:cNvPr>
          <p:cNvSpPr txBox="1"/>
          <p:nvPr/>
        </p:nvSpPr>
        <p:spPr>
          <a:xfrm>
            <a:off x="4902070" y="1506186"/>
            <a:ext cx="422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00256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Partnerzy Programu Polska Bezgotówkowa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xmlns="" id="{8C042821-4CFD-475F-91AF-FCFDAC4BB488}"/>
              </a:ext>
            </a:extLst>
          </p:cNvPr>
          <p:cNvCxnSpPr/>
          <p:nvPr/>
        </p:nvCxnSpPr>
        <p:spPr>
          <a:xfrm>
            <a:off x="5197391" y="1827324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 descr="logo_02.jpg">
            <a:extLst>
              <a:ext uri="{FF2B5EF4-FFF2-40B4-BE49-F238E27FC236}">
                <a16:creationId xmlns:a16="http://schemas.microsoft.com/office/drawing/2014/main" xmlns="" id="{CDC3008C-C17B-44B2-8EF9-15055946E81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63472" y="256896"/>
            <a:ext cx="1997402" cy="78752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FD90142E-F78D-40E0-9638-7C234603B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593" y="315405"/>
            <a:ext cx="1749152" cy="6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956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662"/>
      </a:accent1>
      <a:accent2>
        <a:srgbClr val="194ABF"/>
      </a:accent2>
      <a:accent3>
        <a:srgbClr val="1694FF"/>
      </a:accent3>
      <a:accent4>
        <a:srgbClr val="25C19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423</Words>
  <Application>Microsoft Office PowerPoint</Application>
  <PresentationFormat>Pokaz na ekranie (16:9)</PresentationFormat>
  <Paragraphs>120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Lato</vt:lpstr>
      <vt:lpstr>Lato Black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agolebiowski</cp:lastModifiedBy>
  <cp:revision>170</cp:revision>
  <dcterms:created xsi:type="dcterms:W3CDTF">2018-01-03T19:31:18Z</dcterms:created>
  <dcterms:modified xsi:type="dcterms:W3CDTF">2018-08-29T12:36:23Z</dcterms:modified>
</cp:coreProperties>
</file>