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7" r:id="rId2"/>
    <p:sldId id="316" r:id="rId3"/>
    <p:sldId id="318" r:id="rId4"/>
    <p:sldId id="324" r:id="rId5"/>
    <p:sldId id="284" r:id="rId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169" userDrawn="1">
          <p15:clr>
            <a:srgbClr val="A4A3A4"/>
          </p15:clr>
        </p15:guide>
        <p15:guide id="8" pos="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rol" initials="s" lastIdx="2" clrIdx="0">
    <p:extLst>
      <p:ext uri="{19B8F6BF-5375-455C-9EA6-DF929625EA0E}">
        <p15:presenceInfo xmlns:p15="http://schemas.microsoft.com/office/powerpoint/2012/main" userId="2e4b925f8cb383ff" providerId="Windows Live"/>
      </p:ext>
    </p:extLst>
  </p:cmAuthor>
  <p:cmAuthor id="2" name="aspychalska" initials="a" lastIdx="0" clrIdx="1">
    <p:extLst>
      <p:ext uri="{19B8F6BF-5375-455C-9EA6-DF929625EA0E}">
        <p15:presenceInfo xmlns:p15="http://schemas.microsoft.com/office/powerpoint/2012/main" userId="aspychal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198"/>
    <a:srgbClr val="002564"/>
    <a:srgbClr val="1694FF"/>
    <a:srgbClr val="194ABF"/>
    <a:srgbClr val="000000"/>
    <a:srgbClr val="002364"/>
    <a:srgbClr val="1C50C3"/>
    <a:srgbClr val="002662"/>
    <a:srgbClr val="002164"/>
    <a:srgbClr val="1B4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2958"/>
        <p:guide orient="horz" pos="758"/>
        <p:guide pos="5534"/>
        <p:guide pos="158"/>
        <p:guide orient="horz" pos="577"/>
        <p:guide orient="horz" pos="169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675B-A80A-4AFB-8B61-07F8006B645C}" type="datetimeFigureOut">
              <a:rPr lang="pl-PL" smtClean="0"/>
              <a:t>2018-08-29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AF020-3D18-4E4B-B1B1-4F186C175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09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AF020-3D18-4E4B-B1B1-4F186C17506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54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191" y="222065"/>
            <a:ext cx="2421289" cy="954657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251520" y="267494"/>
            <a:ext cx="461467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itchFamily="34" charset="0"/>
                <a:ea typeface="+mn-ea"/>
                <a:cs typeface="Lato Black" pitchFamily="34" charset="0"/>
              </a:rPr>
              <a:t/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itchFamily="34" charset="0"/>
                <a:ea typeface="+mn-ea"/>
                <a:cs typeface="Lato Black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2662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E143174-359A-4FAC-BA0A-B3FA3ED8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03" y="1599369"/>
            <a:ext cx="4247422" cy="28124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PŁATNOŚCI BEZGOTÓWKOWE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WYGODNE I BEZPIECZNE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KLIENTÓW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96713D0-02B2-47A1-B3EF-E921FDF26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6" t="12008" r="40740"/>
          <a:stretch/>
        </p:blipFill>
        <p:spPr>
          <a:xfrm>
            <a:off x="600294" y="1033063"/>
            <a:ext cx="3169628" cy="37258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47674EC-4F8E-4F18-950A-15DD8183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816" y="343578"/>
            <a:ext cx="2140528" cy="7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PŁATNOŚCI BEZGOTÓWKOWE TO BEZPIECZEŃSTWO</a:t>
            </a:r>
            <a:b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</a:b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I OSZCZĘDNOŚĆ CZASU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1587" y="0"/>
            <a:ext cx="2427993" cy="95730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1094070-B544-4BD6-BD65-E89E2BC47CF9}"/>
              </a:ext>
            </a:extLst>
          </p:cNvPr>
          <p:cNvSpPr txBox="1"/>
          <p:nvPr/>
        </p:nvSpPr>
        <p:spPr>
          <a:xfrm>
            <a:off x="1155515" y="1455553"/>
            <a:ext cx="4901208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BEZPIECZEŃSTWO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Mniejsza ilość gotówki w portfelu ogranicza ryzyko utraty  środków finansowych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 zgubieniu karty można ją zablokować, a pieniądze w banku są nadal bezpieczne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77277BA-00CA-46E9-B77D-16EFCCBA4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" y="1397203"/>
            <a:ext cx="379790" cy="45574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489F6985-A82F-4482-A6FF-E9B0D0A0D74A}"/>
              </a:ext>
            </a:extLst>
          </p:cNvPr>
          <p:cNvSpPr txBox="1"/>
          <p:nvPr/>
        </p:nvSpPr>
        <p:spPr>
          <a:xfrm>
            <a:off x="1155515" y="2878215"/>
            <a:ext cx="4901208" cy="19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OSZCZĘDNOŚĆ CZASU</a:t>
            </a:r>
            <a:b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</a:b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potrzeby czekania na wydanie reszty 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    (często kasjerzy nie mają drobnych do wydania)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konieczności przeliczania, czy mamy wystarczającą ilość gotówki w portfelu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Płatność bezgotówkowa kartą lub telefonem przebiega szybciej </a:t>
            </a:r>
            <a:b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</a:b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i sprawniej co eliminuje kolejki do kas 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F302AB1-A7A3-4F85-9EA1-C95364DE8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" y="3097598"/>
            <a:ext cx="264396" cy="37806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67349C76-1253-4B9C-898A-68220ECB9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852274"/>
            <a:ext cx="2774800" cy="223103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0AF86EE-03E5-4926-9DC5-51D515C1F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26" y="915565"/>
            <a:ext cx="2140528" cy="7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PŁATNOŚCI BEZGOTÓWKOWE SĄ WYGODNE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dirty="0">
              <a:solidFill>
                <a:srgbClr val="1694FF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225" y="127603"/>
            <a:ext cx="1998503" cy="78796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879BF2F2-39E8-4D88-80FC-38B0FBDECA34}"/>
              </a:ext>
            </a:extLst>
          </p:cNvPr>
          <p:cNvSpPr txBox="1"/>
          <p:nvPr/>
        </p:nvSpPr>
        <p:spPr>
          <a:xfrm>
            <a:off x="1159456" y="1405747"/>
            <a:ext cx="4780696" cy="2741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WYGODA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Transakcje bezgotówkowe są szybsze i wygodniejsze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Nie czekasz na przeliczenie drobnych przez kasjera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Sam nie musisz przeliczać i sprawdzać wydanej reszty</a:t>
            </a:r>
          </a:p>
          <a:p>
            <a:pPr marL="180000" lvl="1" indent="-18000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Portfel wypchany gotówką jest ciężki i niewygodny – karta nie zajmuje dużo miejsca </a:t>
            </a: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  <a:sym typeface="Wingdings" panose="05000000000000000000" pitchFamily="2" charset="2"/>
              </a:rPr>
              <a:t></a:t>
            </a:r>
          </a:p>
          <a:p>
            <a:pPr marL="180000" lvl="1" indent="-18000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Przed wyjściem do sklepu nie musisz zastanawiać się ile pieniędzy będziesz potrzebować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Coraz więcej sklepów i punktów usługowych akceptuje płatności kartą lub telefonem – transakcja przebiega szybciej i sprawniej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Masz kontrolę swoich wydatków – wszystkie transakcje dokonane kartą są widoczne w systemie bankowości internetowej</a:t>
            </a:r>
            <a:b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</a:b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827B81A-8F24-47C8-96F1-C86589C0A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5" y="1308703"/>
            <a:ext cx="612003" cy="45574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DC22F31-70C0-49BB-B9D9-8DEF1DF82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76" y="1245838"/>
            <a:ext cx="2438400" cy="363016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270FC1B-8969-4F25-A34B-563AE5919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321" y="273636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E43AFC-D6AD-4860-A852-B167976D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20" y="1339539"/>
            <a:ext cx="4833756" cy="320687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500"/>
              </a:spcBef>
              <a:buClr>
                <a:srgbClr val="25C198"/>
              </a:buClr>
              <a:buNone/>
            </a:pPr>
            <a:r>
              <a:rPr lang="pl-PL" sz="8000" dirty="0">
                <a:solidFill>
                  <a:srgbClr val="25C198"/>
                </a:solidFill>
                <a:latin typeface="Lato" pitchFamily="34" charset="0"/>
                <a:cs typeface="Lato" pitchFamily="34" charset="0"/>
              </a:rPr>
              <a:t>BEZGOTÓWKOWO ZAPŁACISZ JUŻ :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endParaRPr lang="pl-PL" sz="7400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większości sklepów 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na straganie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pociągu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u fryzjera i kosmetyczki 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placówkach Poczty Polskiej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ponad 500 urzędach w całym kraju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mandat u policjanta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a nawet w niektórych kościołach 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98E1C4F3-70AB-4792-94FF-B1531B5C6791}"/>
              </a:ext>
            </a:extLst>
          </p:cNvPr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PŁATNOŚCI BEZGOTÓWKOWE CORAZ BARDZIEJ POWSZECHNE !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3832736-CED4-497C-BD06-0DEA835C4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74" y="3225840"/>
            <a:ext cx="3104406" cy="165016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5D521DDC-7927-40FB-879D-F3980E0E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74" y="1339539"/>
            <a:ext cx="3104406" cy="1759457"/>
          </a:xfrm>
          <a:prstGeom prst="rect">
            <a:avLst/>
          </a:prstGeom>
        </p:spPr>
      </p:pic>
      <p:pic>
        <p:nvPicPr>
          <p:cNvPr id="8" name="Obraz 7" descr="logo_02.jpg">
            <a:extLst>
              <a:ext uri="{FF2B5EF4-FFF2-40B4-BE49-F238E27FC236}">
                <a16:creationId xmlns:a16="http://schemas.microsoft.com/office/drawing/2014/main" xmlns="" id="{520DE671-747C-4120-BD7E-77208650DC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807" y="230550"/>
            <a:ext cx="1998503" cy="7879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5F6AD48-FC20-4500-A570-9211FABFB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97" y="300573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2771800" cy="5143500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627784" y="0"/>
            <a:ext cx="2016224" cy="5143500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499992" y="0"/>
            <a:ext cx="1728192" cy="5143500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228184" y="0"/>
            <a:ext cx="2915816" cy="5143500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425009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Fundacja Polska Bezgotówkowa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ul. Marszałkowska 142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Warszawa 00-061</a:t>
            </a:r>
          </a:p>
          <a:p>
            <a:pPr>
              <a:lnSpc>
                <a:spcPct val="150000"/>
              </a:lnSpc>
            </a:pPr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r>
              <a:rPr lang="pl-PL" sz="12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www.polskabezgotowkowa.pl</a:t>
            </a:r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A5B8A17E-0182-4698-8C87-363DBCA9E94D}"/>
              </a:ext>
            </a:extLst>
          </p:cNvPr>
          <p:cNvSpPr txBox="1"/>
          <p:nvPr/>
        </p:nvSpPr>
        <p:spPr>
          <a:xfrm>
            <a:off x="6372200" y="332676"/>
            <a:ext cx="27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Krajowy Związek Banków Spółdzielczych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ul. T. Boya-Żeleńskiego 6/22-23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Warszawa 00-621</a:t>
            </a:r>
          </a:p>
          <a:p>
            <a:pPr>
              <a:lnSpc>
                <a:spcPct val="150000"/>
              </a:lnSpc>
            </a:pPr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r>
              <a:rPr lang="pl-PL" sz="12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www.kzbs.pl</a:t>
            </a:r>
          </a:p>
        </p:txBody>
      </p:sp>
    </p:spTree>
    <p:extLst>
      <p:ext uri="{BB962C8B-B14F-4D97-AF65-F5344CB8AC3E}">
        <p14:creationId xmlns:p14="http://schemas.microsoft.com/office/powerpoint/2010/main" val="8898292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662"/>
      </a:accent1>
      <a:accent2>
        <a:srgbClr val="194ABF"/>
      </a:accent2>
      <a:accent3>
        <a:srgbClr val="1694FF"/>
      </a:accent3>
      <a:accent4>
        <a:srgbClr val="25C19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187</Words>
  <Application>Microsoft Office PowerPoint</Application>
  <PresentationFormat>Pokaz na ekranie (16:9)</PresentationFormat>
  <Paragraphs>77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Lato</vt:lpstr>
      <vt:lpstr>Lato Black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agolebiowski</cp:lastModifiedBy>
  <cp:revision>171</cp:revision>
  <dcterms:created xsi:type="dcterms:W3CDTF">2018-01-03T19:31:18Z</dcterms:created>
  <dcterms:modified xsi:type="dcterms:W3CDTF">2018-08-29T12:36:39Z</dcterms:modified>
</cp:coreProperties>
</file>